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21383625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762">
          <p15:clr>
            <a:srgbClr val="A4A3A4"/>
          </p15:clr>
        </p15:guide>
        <p15:guide id="2" pos="67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DB4A"/>
    <a:srgbClr val="4A4D4A"/>
    <a:srgbClr val="E02126"/>
    <a:srgbClr val="0075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41" autoAdjust="0"/>
    <p:restoredTop sz="94660"/>
  </p:normalViewPr>
  <p:slideViewPr>
    <p:cSldViewPr snapToGrid="0">
      <p:cViewPr varScale="1">
        <p:scale>
          <a:sx n="52" d="100"/>
          <a:sy n="52" d="100"/>
        </p:scale>
        <p:origin x="1998" y="126"/>
      </p:cViewPr>
      <p:guideLst>
        <p:guide orient="horz" pos="4762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2474395"/>
            <a:ext cx="18176081" cy="5263774"/>
          </a:xfrm>
        </p:spPr>
        <p:txBody>
          <a:bodyPr anchor="b"/>
          <a:lstStyle>
            <a:lvl1pPr algn="ctr">
              <a:defRPr sz="1322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7941160"/>
            <a:ext cx="16037719" cy="3650342"/>
          </a:xfrm>
        </p:spPr>
        <p:txBody>
          <a:bodyPr/>
          <a:lstStyle>
            <a:lvl1pPr marL="0" indent="0" algn="ctr">
              <a:buNone/>
              <a:defRPr sz="5291"/>
            </a:lvl1pPr>
            <a:lvl2pPr marL="1007943" indent="0" algn="ctr">
              <a:buNone/>
              <a:defRPr sz="4409"/>
            </a:lvl2pPr>
            <a:lvl3pPr marL="2015886" indent="0" algn="ctr">
              <a:buNone/>
              <a:defRPr sz="3968"/>
            </a:lvl3pPr>
            <a:lvl4pPr marL="3023829" indent="0" algn="ctr">
              <a:buNone/>
              <a:defRPr sz="3527"/>
            </a:lvl4pPr>
            <a:lvl5pPr marL="4031772" indent="0" algn="ctr">
              <a:buNone/>
              <a:defRPr sz="3527"/>
            </a:lvl5pPr>
            <a:lvl6pPr marL="5039716" indent="0" algn="ctr">
              <a:buNone/>
              <a:defRPr sz="3527"/>
            </a:lvl6pPr>
            <a:lvl7pPr marL="6047659" indent="0" algn="ctr">
              <a:buNone/>
              <a:defRPr sz="3527"/>
            </a:lvl7pPr>
            <a:lvl8pPr marL="7055602" indent="0" algn="ctr">
              <a:buNone/>
              <a:defRPr sz="3527"/>
            </a:lvl8pPr>
            <a:lvl9pPr marL="8063545" indent="0" algn="ctr">
              <a:buNone/>
              <a:defRPr sz="35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1932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776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804966"/>
            <a:ext cx="4610844" cy="12812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804966"/>
            <a:ext cx="13565237" cy="128129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225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8262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3769342"/>
            <a:ext cx="18443377" cy="6289229"/>
          </a:xfrm>
        </p:spPr>
        <p:txBody>
          <a:bodyPr anchor="b"/>
          <a:lstStyle>
            <a:lvl1pPr>
              <a:defRPr sz="1322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10118069"/>
            <a:ext cx="18443377" cy="3307357"/>
          </a:xfrm>
        </p:spPr>
        <p:txBody>
          <a:bodyPr/>
          <a:lstStyle>
            <a:lvl1pPr marL="0" indent="0">
              <a:buNone/>
              <a:defRPr sz="5291">
                <a:solidFill>
                  <a:schemeClr val="tx1"/>
                </a:solidFill>
              </a:defRPr>
            </a:lvl1pPr>
            <a:lvl2pPr marL="1007943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2pPr>
            <a:lvl3pPr marL="2015886" indent="0">
              <a:buNone/>
              <a:defRPr sz="3968">
                <a:solidFill>
                  <a:schemeClr val="tx1">
                    <a:tint val="75000"/>
                  </a:schemeClr>
                </a:solidFill>
              </a:defRPr>
            </a:lvl3pPr>
            <a:lvl4pPr marL="3023829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4pPr>
            <a:lvl5pPr marL="4031772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5pPr>
            <a:lvl6pPr marL="5039716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6pPr>
            <a:lvl7pPr marL="6047659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7pPr>
            <a:lvl8pPr marL="7055602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8pPr>
            <a:lvl9pPr marL="8063545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5439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4024827"/>
            <a:ext cx="9088041" cy="95930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4024827"/>
            <a:ext cx="9088041" cy="95930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5822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804969"/>
            <a:ext cx="18443377" cy="2922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3706342"/>
            <a:ext cx="9046274" cy="1816421"/>
          </a:xfrm>
        </p:spPr>
        <p:txBody>
          <a:bodyPr anchor="b"/>
          <a:lstStyle>
            <a:lvl1pPr marL="0" indent="0">
              <a:buNone/>
              <a:defRPr sz="5291" b="1"/>
            </a:lvl1pPr>
            <a:lvl2pPr marL="1007943" indent="0">
              <a:buNone/>
              <a:defRPr sz="4409" b="1"/>
            </a:lvl2pPr>
            <a:lvl3pPr marL="2015886" indent="0">
              <a:buNone/>
              <a:defRPr sz="3968" b="1"/>
            </a:lvl3pPr>
            <a:lvl4pPr marL="3023829" indent="0">
              <a:buNone/>
              <a:defRPr sz="3527" b="1"/>
            </a:lvl4pPr>
            <a:lvl5pPr marL="4031772" indent="0">
              <a:buNone/>
              <a:defRPr sz="3527" b="1"/>
            </a:lvl5pPr>
            <a:lvl6pPr marL="5039716" indent="0">
              <a:buNone/>
              <a:defRPr sz="3527" b="1"/>
            </a:lvl6pPr>
            <a:lvl7pPr marL="6047659" indent="0">
              <a:buNone/>
              <a:defRPr sz="3527" b="1"/>
            </a:lvl7pPr>
            <a:lvl8pPr marL="7055602" indent="0">
              <a:buNone/>
              <a:defRPr sz="3527" b="1"/>
            </a:lvl8pPr>
            <a:lvl9pPr marL="8063545" indent="0">
              <a:buNone/>
              <a:defRPr sz="35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5522763"/>
            <a:ext cx="9046274" cy="8123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3706342"/>
            <a:ext cx="9090826" cy="1816421"/>
          </a:xfrm>
        </p:spPr>
        <p:txBody>
          <a:bodyPr anchor="b"/>
          <a:lstStyle>
            <a:lvl1pPr marL="0" indent="0">
              <a:buNone/>
              <a:defRPr sz="5291" b="1"/>
            </a:lvl1pPr>
            <a:lvl2pPr marL="1007943" indent="0">
              <a:buNone/>
              <a:defRPr sz="4409" b="1"/>
            </a:lvl2pPr>
            <a:lvl3pPr marL="2015886" indent="0">
              <a:buNone/>
              <a:defRPr sz="3968" b="1"/>
            </a:lvl3pPr>
            <a:lvl4pPr marL="3023829" indent="0">
              <a:buNone/>
              <a:defRPr sz="3527" b="1"/>
            </a:lvl4pPr>
            <a:lvl5pPr marL="4031772" indent="0">
              <a:buNone/>
              <a:defRPr sz="3527" b="1"/>
            </a:lvl5pPr>
            <a:lvl6pPr marL="5039716" indent="0">
              <a:buNone/>
              <a:defRPr sz="3527" b="1"/>
            </a:lvl6pPr>
            <a:lvl7pPr marL="6047659" indent="0">
              <a:buNone/>
              <a:defRPr sz="3527" b="1"/>
            </a:lvl7pPr>
            <a:lvl8pPr marL="7055602" indent="0">
              <a:buNone/>
              <a:defRPr sz="3527" b="1"/>
            </a:lvl8pPr>
            <a:lvl9pPr marL="8063545" indent="0">
              <a:buNone/>
              <a:defRPr sz="35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5522763"/>
            <a:ext cx="9090826" cy="8123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486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293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986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007957"/>
            <a:ext cx="6896776" cy="3527848"/>
          </a:xfrm>
        </p:spPr>
        <p:txBody>
          <a:bodyPr anchor="b"/>
          <a:lstStyle>
            <a:lvl1pPr>
              <a:defRPr sz="705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2176910"/>
            <a:ext cx="10825460" cy="10744538"/>
          </a:xfrm>
        </p:spPr>
        <p:txBody>
          <a:bodyPr/>
          <a:lstStyle>
            <a:lvl1pPr>
              <a:defRPr sz="7055"/>
            </a:lvl1pPr>
            <a:lvl2pPr>
              <a:defRPr sz="6173"/>
            </a:lvl2pPr>
            <a:lvl3pPr>
              <a:defRPr sz="5291"/>
            </a:lvl3pPr>
            <a:lvl4pPr>
              <a:defRPr sz="4409"/>
            </a:lvl4pPr>
            <a:lvl5pPr>
              <a:defRPr sz="4409"/>
            </a:lvl5pPr>
            <a:lvl6pPr>
              <a:defRPr sz="4409"/>
            </a:lvl6pPr>
            <a:lvl7pPr>
              <a:defRPr sz="4409"/>
            </a:lvl7pPr>
            <a:lvl8pPr>
              <a:defRPr sz="4409"/>
            </a:lvl8pPr>
            <a:lvl9pPr>
              <a:defRPr sz="440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4535805"/>
            <a:ext cx="6896776" cy="8403140"/>
          </a:xfrm>
        </p:spPr>
        <p:txBody>
          <a:bodyPr/>
          <a:lstStyle>
            <a:lvl1pPr marL="0" indent="0">
              <a:buNone/>
              <a:defRPr sz="3527"/>
            </a:lvl1pPr>
            <a:lvl2pPr marL="1007943" indent="0">
              <a:buNone/>
              <a:defRPr sz="3086"/>
            </a:lvl2pPr>
            <a:lvl3pPr marL="2015886" indent="0">
              <a:buNone/>
              <a:defRPr sz="2646"/>
            </a:lvl3pPr>
            <a:lvl4pPr marL="3023829" indent="0">
              <a:buNone/>
              <a:defRPr sz="2205"/>
            </a:lvl4pPr>
            <a:lvl5pPr marL="4031772" indent="0">
              <a:buNone/>
              <a:defRPr sz="2205"/>
            </a:lvl5pPr>
            <a:lvl6pPr marL="5039716" indent="0">
              <a:buNone/>
              <a:defRPr sz="2205"/>
            </a:lvl6pPr>
            <a:lvl7pPr marL="6047659" indent="0">
              <a:buNone/>
              <a:defRPr sz="2205"/>
            </a:lvl7pPr>
            <a:lvl8pPr marL="7055602" indent="0">
              <a:buNone/>
              <a:defRPr sz="2205"/>
            </a:lvl8pPr>
            <a:lvl9pPr marL="8063545" indent="0">
              <a:buNone/>
              <a:defRPr sz="220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677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007957"/>
            <a:ext cx="6896776" cy="3527848"/>
          </a:xfrm>
        </p:spPr>
        <p:txBody>
          <a:bodyPr anchor="b"/>
          <a:lstStyle>
            <a:lvl1pPr>
              <a:defRPr sz="705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2176910"/>
            <a:ext cx="10825460" cy="10744538"/>
          </a:xfrm>
        </p:spPr>
        <p:txBody>
          <a:bodyPr anchor="t"/>
          <a:lstStyle>
            <a:lvl1pPr marL="0" indent="0">
              <a:buNone/>
              <a:defRPr sz="7055"/>
            </a:lvl1pPr>
            <a:lvl2pPr marL="1007943" indent="0">
              <a:buNone/>
              <a:defRPr sz="6173"/>
            </a:lvl2pPr>
            <a:lvl3pPr marL="2015886" indent="0">
              <a:buNone/>
              <a:defRPr sz="5291"/>
            </a:lvl3pPr>
            <a:lvl4pPr marL="3023829" indent="0">
              <a:buNone/>
              <a:defRPr sz="4409"/>
            </a:lvl4pPr>
            <a:lvl5pPr marL="4031772" indent="0">
              <a:buNone/>
              <a:defRPr sz="4409"/>
            </a:lvl5pPr>
            <a:lvl6pPr marL="5039716" indent="0">
              <a:buNone/>
              <a:defRPr sz="4409"/>
            </a:lvl6pPr>
            <a:lvl7pPr marL="6047659" indent="0">
              <a:buNone/>
              <a:defRPr sz="4409"/>
            </a:lvl7pPr>
            <a:lvl8pPr marL="7055602" indent="0">
              <a:buNone/>
              <a:defRPr sz="4409"/>
            </a:lvl8pPr>
            <a:lvl9pPr marL="8063545" indent="0">
              <a:buNone/>
              <a:defRPr sz="440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4535805"/>
            <a:ext cx="6896776" cy="8403140"/>
          </a:xfrm>
        </p:spPr>
        <p:txBody>
          <a:bodyPr/>
          <a:lstStyle>
            <a:lvl1pPr marL="0" indent="0">
              <a:buNone/>
              <a:defRPr sz="3527"/>
            </a:lvl1pPr>
            <a:lvl2pPr marL="1007943" indent="0">
              <a:buNone/>
              <a:defRPr sz="3086"/>
            </a:lvl2pPr>
            <a:lvl3pPr marL="2015886" indent="0">
              <a:buNone/>
              <a:defRPr sz="2646"/>
            </a:lvl3pPr>
            <a:lvl4pPr marL="3023829" indent="0">
              <a:buNone/>
              <a:defRPr sz="2205"/>
            </a:lvl4pPr>
            <a:lvl5pPr marL="4031772" indent="0">
              <a:buNone/>
              <a:defRPr sz="2205"/>
            </a:lvl5pPr>
            <a:lvl6pPr marL="5039716" indent="0">
              <a:buNone/>
              <a:defRPr sz="2205"/>
            </a:lvl6pPr>
            <a:lvl7pPr marL="6047659" indent="0">
              <a:buNone/>
              <a:defRPr sz="2205"/>
            </a:lvl7pPr>
            <a:lvl8pPr marL="7055602" indent="0">
              <a:buNone/>
              <a:defRPr sz="2205"/>
            </a:lvl8pPr>
            <a:lvl9pPr marL="8063545" indent="0">
              <a:buNone/>
              <a:defRPr sz="220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574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804969"/>
            <a:ext cx="18443377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4024827"/>
            <a:ext cx="18443377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14013401"/>
            <a:ext cx="4811316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89195-D31C-4BA8-B0DC-09EE1769656D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14013401"/>
            <a:ext cx="7216973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14013401"/>
            <a:ext cx="4811316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5C4DB-ABDA-4849-91AA-8C570DCE48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0331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15886" rtl="0" eaLnBrk="1" latinLnBrk="0" hangingPunct="1">
        <a:lnSpc>
          <a:spcPct val="90000"/>
        </a:lnSpc>
        <a:spcBef>
          <a:spcPct val="0"/>
        </a:spcBef>
        <a:buNone/>
        <a:defRPr sz="9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3972" indent="-503972" algn="l" defTabSz="2015886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6173" kern="1200">
          <a:solidFill>
            <a:schemeClr val="tx1"/>
          </a:solidFill>
          <a:latin typeface="+mn-lt"/>
          <a:ea typeface="+mn-ea"/>
          <a:cs typeface="+mn-cs"/>
        </a:defRPr>
      </a:lvl1pPr>
      <a:lvl2pPr marL="1511915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5291" kern="1200">
          <a:solidFill>
            <a:schemeClr val="tx1"/>
          </a:solidFill>
          <a:latin typeface="+mn-lt"/>
          <a:ea typeface="+mn-ea"/>
          <a:cs typeface="+mn-cs"/>
        </a:defRPr>
      </a:lvl2pPr>
      <a:lvl3pPr marL="2519858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3pPr>
      <a:lvl4pPr marL="3527801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4pPr>
      <a:lvl5pPr marL="4535744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5pPr>
      <a:lvl6pPr marL="5543687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6pPr>
      <a:lvl7pPr marL="6551630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7pPr>
      <a:lvl8pPr marL="7559573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8pPr>
      <a:lvl9pPr marL="8567517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1pPr>
      <a:lvl2pPr marL="1007943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2015886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3pPr>
      <a:lvl4pPr marL="3023829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4pPr>
      <a:lvl5pPr marL="4031772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5pPr>
      <a:lvl6pPr marL="5039716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6pPr>
      <a:lvl7pPr marL="6047659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7pPr>
      <a:lvl8pPr marL="7055602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8pPr>
      <a:lvl9pPr marL="8063545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F9EA1897-5248-4EB3-8E2A-D7A1969E23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2" r="504" b="7751"/>
          <a:stretch/>
        </p:blipFill>
        <p:spPr>
          <a:xfrm>
            <a:off x="14906030" y="7198783"/>
            <a:ext cx="5729404" cy="302792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4D91CC7-78DA-4EE9-B6AF-FE7B1E9E51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06" t="7533" r="14410" b="28180"/>
          <a:stretch/>
        </p:blipFill>
        <p:spPr>
          <a:xfrm>
            <a:off x="17490706" y="7369248"/>
            <a:ext cx="3144728" cy="161112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4B36AAC-DDAD-4C18-8AFB-599B757B8B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548044" y="11043456"/>
            <a:ext cx="3027928" cy="3895782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882A413-D65C-4072-87D0-C5D893BA2C4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700" t="30572" r="56321" b="62797"/>
          <a:stretch/>
        </p:blipFill>
        <p:spPr>
          <a:xfrm>
            <a:off x="15449524" y="5801383"/>
            <a:ext cx="3882202" cy="103586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B7F09FF-8FB2-4082-B4BB-38C08725637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" r="44470" b="37618"/>
          <a:stretch/>
        </p:blipFill>
        <p:spPr>
          <a:xfrm>
            <a:off x="778471" y="7198783"/>
            <a:ext cx="5080174" cy="3210204"/>
          </a:xfrm>
          <a:prstGeom prst="rect">
            <a:avLst/>
          </a:prstGeom>
        </p:spPr>
      </p:pic>
      <p:pic>
        <p:nvPicPr>
          <p:cNvPr id="1026" name="Picture 2" descr="Image result for mikroC pro for PIC logo">
            <a:extLst>
              <a:ext uri="{FF2B5EF4-FFF2-40B4-BE49-F238E27FC236}">
                <a16:creationId xmlns:a16="http://schemas.microsoft.com/office/drawing/2014/main" id="{7CF37855-B190-48F3-8620-635FC03D7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388" y="5566778"/>
            <a:ext cx="2716193" cy="1534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microchip.com/_ImagedCopy/TMIK003.png">
            <a:extLst>
              <a:ext uri="{FF2B5EF4-FFF2-40B4-BE49-F238E27FC236}">
                <a16:creationId xmlns:a16="http://schemas.microsoft.com/office/drawing/2014/main" id="{5E011EF3-3629-4A8F-AD32-FCCAA390A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798" y="11416302"/>
            <a:ext cx="3722117" cy="3089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CAD57BE-F87C-44CE-BB9F-284F94A898A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782" t="16675" r="19178" b="34236"/>
          <a:stretch/>
        </p:blipFill>
        <p:spPr>
          <a:xfrm>
            <a:off x="485192" y="2621863"/>
            <a:ext cx="6398053" cy="284755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D65CDBD3-3044-421E-8297-F3C7B3401EC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634" t="22952" r="19177" b="24441"/>
          <a:stretch/>
        </p:blipFill>
        <p:spPr>
          <a:xfrm>
            <a:off x="14774264" y="2506033"/>
            <a:ext cx="6056391" cy="302792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D129C63C-38C0-4CB0-B32C-CE8858979BB1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2352" t="12661" r="17137" b="6118"/>
          <a:stretch/>
        </p:blipFill>
        <p:spPr>
          <a:xfrm>
            <a:off x="6665655" y="6569934"/>
            <a:ext cx="7370205" cy="442152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9DD8663B-4F84-434E-81DF-C0A41B0AB7BB}"/>
              </a:ext>
            </a:extLst>
          </p:cNvPr>
          <p:cNvSpPr txBox="1"/>
          <p:nvPr/>
        </p:nvSpPr>
        <p:spPr>
          <a:xfrm>
            <a:off x="485192" y="222886"/>
            <a:ext cx="20345463" cy="1754326"/>
          </a:xfrm>
          <a:prstGeom prst="rect">
            <a:avLst/>
          </a:prstGeom>
          <a:noFill/>
          <a:ln w="25400">
            <a:solidFill>
              <a:schemeClr val="tx1"/>
            </a:solidFill>
            <a:beve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5400" b="1" dirty="0"/>
              <a:t>Car Park Control and Monitoring System: Embedded System and Virtual Control / Monitoring Room Design.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64AFFCE-54CC-40D5-906F-DDA5AABC62A5}"/>
              </a:ext>
            </a:extLst>
          </p:cNvPr>
          <p:cNvSpPr txBox="1"/>
          <p:nvPr/>
        </p:nvSpPr>
        <p:spPr>
          <a:xfrm>
            <a:off x="10618433" y="14725650"/>
            <a:ext cx="10982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Module ELE09104 Electrical and Electronic - Engineering Applications. Olivier </a:t>
            </a:r>
            <a:r>
              <a:rPr lang="en-GB" dirty="0" err="1"/>
              <a:t>Chaligné</a:t>
            </a:r>
            <a:r>
              <a:rPr lang="en-GB" dirty="0"/>
              <a:t> – 40292302. 15/12/2018.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12424BB-DC0D-4B42-A289-FF9C4B7CD12A}"/>
              </a:ext>
            </a:extLst>
          </p:cNvPr>
          <p:cNvSpPr txBox="1"/>
          <p:nvPr/>
        </p:nvSpPr>
        <p:spPr>
          <a:xfrm>
            <a:off x="7226967" y="2254380"/>
            <a:ext cx="6782932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Main Objectives of the Project:</a:t>
            </a:r>
          </a:p>
          <a:p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Design, test and simulate an embedded system to automatically control the Car Park.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Programme the embedded system using the language C. The applications needs to be functional and logical.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Design, build and test a virtual control panel to enable an operator to override the microcontroller system. It should allow the operator to raise and lower the barrier.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/>
              <a:t>The car park control and monitoring system will be demonstrated to the clients.</a:t>
            </a:r>
          </a:p>
          <a:p>
            <a:br>
              <a:rPr lang="en-GB" dirty="0"/>
            </a:br>
            <a:endParaRPr lang="en-GB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64E13CA-3742-41D3-9377-27BAA3CBA88D}"/>
              </a:ext>
            </a:extLst>
          </p:cNvPr>
          <p:cNvCxnSpPr/>
          <p:nvPr/>
        </p:nvCxnSpPr>
        <p:spPr>
          <a:xfrm>
            <a:off x="7059760" y="2254380"/>
            <a:ext cx="0" cy="4064937"/>
          </a:xfrm>
          <a:prstGeom prst="line">
            <a:avLst/>
          </a:prstGeom>
          <a:ln>
            <a:solidFill>
              <a:srgbClr val="E0212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D6692D1-C672-43BE-9AE7-B6F5D5181791}"/>
              </a:ext>
            </a:extLst>
          </p:cNvPr>
          <p:cNvCxnSpPr>
            <a:cxnSpLocks/>
          </p:cNvCxnSpPr>
          <p:nvPr/>
        </p:nvCxnSpPr>
        <p:spPr>
          <a:xfrm flipH="1">
            <a:off x="6305550" y="6319317"/>
            <a:ext cx="754210" cy="0"/>
          </a:xfrm>
          <a:prstGeom prst="line">
            <a:avLst/>
          </a:prstGeom>
          <a:ln>
            <a:solidFill>
              <a:srgbClr val="E0212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C55E327-1325-4879-9B78-245DDC9D3E08}"/>
              </a:ext>
            </a:extLst>
          </p:cNvPr>
          <p:cNvCxnSpPr>
            <a:cxnSpLocks/>
          </p:cNvCxnSpPr>
          <p:nvPr/>
        </p:nvCxnSpPr>
        <p:spPr>
          <a:xfrm>
            <a:off x="6305550" y="6319317"/>
            <a:ext cx="0" cy="4901133"/>
          </a:xfrm>
          <a:prstGeom prst="line">
            <a:avLst/>
          </a:prstGeom>
          <a:ln>
            <a:solidFill>
              <a:srgbClr val="E0212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27" name="Straight Connector 1026">
            <a:extLst>
              <a:ext uri="{FF2B5EF4-FFF2-40B4-BE49-F238E27FC236}">
                <a16:creationId xmlns:a16="http://schemas.microsoft.com/office/drawing/2014/main" id="{922C888A-4DCA-45EC-A593-50291C2D4C20}"/>
              </a:ext>
            </a:extLst>
          </p:cNvPr>
          <p:cNvCxnSpPr>
            <a:cxnSpLocks/>
          </p:cNvCxnSpPr>
          <p:nvPr/>
        </p:nvCxnSpPr>
        <p:spPr>
          <a:xfrm>
            <a:off x="6305550" y="11220450"/>
            <a:ext cx="3257550" cy="0"/>
          </a:xfrm>
          <a:prstGeom prst="line">
            <a:avLst/>
          </a:prstGeom>
          <a:ln>
            <a:solidFill>
              <a:srgbClr val="E0212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9AA1A6F7-026C-4B2D-A01D-A719841C0B86}"/>
              </a:ext>
            </a:extLst>
          </p:cNvPr>
          <p:cNvCxnSpPr>
            <a:cxnSpLocks/>
          </p:cNvCxnSpPr>
          <p:nvPr/>
        </p:nvCxnSpPr>
        <p:spPr>
          <a:xfrm>
            <a:off x="9563100" y="11220450"/>
            <a:ext cx="1" cy="3467100"/>
          </a:xfrm>
          <a:prstGeom prst="line">
            <a:avLst/>
          </a:prstGeom>
          <a:ln>
            <a:solidFill>
              <a:srgbClr val="E0212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E6B8033A-E33D-4E24-8DDF-2F5BAE413B87}"/>
              </a:ext>
            </a:extLst>
          </p:cNvPr>
          <p:cNvCxnSpPr>
            <a:cxnSpLocks/>
          </p:cNvCxnSpPr>
          <p:nvPr/>
        </p:nvCxnSpPr>
        <p:spPr>
          <a:xfrm flipH="1">
            <a:off x="228600" y="14687550"/>
            <a:ext cx="9334500" cy="0"/>
          </a:xfrm>
          <a:prstGeom prst="line">
            <a:avLst/>
          </a:prstGeom>
          <a:ln>
            <a:solidFill>
              <a:srgbClr val="E0212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C05EF3FE-E6D9-489E-8A3F-AA32E7115831}"/>
              </a:ext>
            </a:extLst>
          </p:cNvPr>
          <p:cNvCxnSpPr/>
          <p:nvPr/>
        </p:nvCxnSpPr>
        <p:spPr>
          <a:xfrm flipV="1">
            <a:off x="228600" y="2254380"/>
            <a:ext cx="0" cy="12433170"/>
          </a:xfrm>
          <a:prstGeom prst="line">
            <a:avLst/>
          </a:prstGeom>
          <a:ln>
            <a:solidFill>
              <a:srgbClr val="E0212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43" name="Straight Connector 1042">
            <a:extLst>
              <a:ext uri="{FF2B5EF4-FFF2-40B4-BE49-F238E27FC236}">
                <a16:creationId xmlns:a16="http://schemas.microsoft.com/office/drawing/2014/main" id="{2070EEA6-13BC-48CF-8EAA-D5BB252618FA}"/>
              </a:ext>
            </a:extLst>
          </p:cNvPr>
          <p:cNvCxnSpPr>
            <a:cxnSpLocks/>
          </p:cNvCxnSpPr>
          <p:nvPr/>
        </p:nvCxnSpPr>
        <p:spPr>
          <a:xfrm>
            <a:off x="228600" y="2249096"/>
            <a:ext cx="6831160" cy="5284"/>
          </a:xfrm>
          <a:prstGeom prst="line">
            <a:avLst/>
          </a:prstGeom>
          <a:ln>
            <a:solidFill>
              <a:srgbClr val="E0212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EE5D7BF8-F662-4806-B3BB-08A1500746E7}"/>
              </a:ext>
            </a:extLst>
          </p:cNvPr>
          <p:cNvCxnSpPr>
            <a:cxnSpLocks/>
          </p:cNvCxnSpPr>
          <p:nvPr/>
        </p:nvCxnSpPr>
        <p:spPr>
          <a:xfrm>
            <a:off x="14395964" y="2249096"/>
            <a:ext cx="0" cy="8971354"/>
          </a:xfrm>
          <a:prstGeom prst="line">
            <a:avLst/>
          </a:prstGeom>
          <a:ln>
            <a:solidFill>
              <a:srgbClr val="F9DB4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C7DE393-1358-4BE2-8604-6ED606B18EEF}"/>
              </a:ext>
            </a:extLst>
          </p:cNvPr>
          <p:cNvCxnSpPr>
            <a:cxnSpLocks/>
          </p:cNvCxnSpPr>
          <p:nvPr/>
        </p:nvCxnSpPr>
        <p:spPr>
          <a:xfrm flipH="1">
            <a:off x="9838607" y="11220450"/>
            <a:ext cx="1" cy="3486150"/>
          </a:xfrm>
          <a:prstGeom prst="line">
            <a:avLst/>
          </a:prstGeom>
          <a:ln>
            <a:solidFill>
              <a:srgbClr val="F9DB4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05015BDA-0638-4B78-8CFC-B60AC930F085}"/>
              </a:ext>
            </a:extLst>
          </p:cNvPr>
          <p:cNvCxnSpPr>
            <a:cxnSpLocks/>
          </p:cNvCxnSpPr>
          <p:nvPr/>
        </p:nvCxnSpPr>
        <p:spPr>
          <a:xfrm>
            <a:off x="9838607" y="11220450"/>
            <a:ext cx="4557357" cy="0"/>
          </a:xfrm>
          <a:prstGeom prst="line">
            <a:avLst/>
          </a:prstGeom>
          <a:ln>
            <a:solidFill>
              <a:srgbClr val="4A4D4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A6D849A3-9203-4F90-A543-D18F4F448B5D}"/>
              </a:ext>
            </a:extLst>
          </p:cNvPr>
          <p:cNvCxnSpPr>
            <a:cxnSpLocks/>
          </p:cNvCxnSpPr>
          <p:nvPr/>
        </p:nvCxnSpPr>
        <p:spPr>
          <a:xfrm flipH="1">
            <a:off x="9838608" y="14687550"/>
            <a:ext cx="11306892" cy="0"/>
          </a:xfrm>
          <a:prstGeom prst="line">
            <a:avLst/>
          </a:prstGeom>
          <a:ln>
            <a:solidFill>
              <a:srgbClr val="4A4D4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845AA453-2871-42AF-97C1-8EEB6845C8C3}"/>
              </a:ext>
            </a:extLst>
          </p:cNvPr>
          <p:cNvCxnSpPr/>
          <p:nvPr/>
        </p:nvCxnSpPr>
        <p:spPr>
          <a:xfrm flipV="1">
            <a:off x="21145500" y="2254380"/>
            <a:ext cx="0" cy="12433170"/>
          </a:xfrm>
          <a:prstGeom prst="line">
            <a:avLst/>
          </a:prstGeom>
          <a:ln>
            <a:solidFill>
              <a:srgbClr val="F9DB4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361E98C-3F45-4E58-BCC7-3152DDC40263}"/>
              </a:ext>
            </a:extLst>
          </p:cNvPr>
          <p:cNvCxnSpPr>
            <a:cxnSpLocks/>
          </p:cNvCxnSpPr>
          <p:nvPr/>
        </p:nvCxnSpPr>
        <p:spPr>
          <a:xfrm>
            <a:off x="14396404" y="2249096"/>
            <a:ext cx="6749096" cy="0"/>
          </a:xfrm>
          <a:prstGeom prst="line">
            <a:avLst/>
          </a:prstGeom>
          <a:ln>
            <a:solidFill>
              <a:srgbClr val="4A4D4A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51" name="TextBox 1050">
            <a:extLst>
              <a:ext uri="{FF2B5EF4-FFF2-40B4-BE49-F238E27FC236}">
                <a16:creationId xmlns:a16="http://schemas.microsoft.com/office/drawing/2014/main" id="{BE93A1C5-930B-4A4B-8024-F5D7A42003F4}"/>
              </a:ext>
            </a:extLst>
          </p:cNvPr>
          <p:cNvSpPr txBox="1"/>
          <p:nvPr/>
        </p:nvSpPr>
        <p:spPr>
          <a:xfrm>
            <a:off x="750801" y="10421651"/>
            <a:ext cx="45864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Embedded System using EasyPIC6 and </a:t>
            </a:r>
            <a:r>
              <a:rPr lang="en-GB" b="1" dirty="0" err="1"/>
              <a:t>mikroC</a:t>
            </a:r>
            <a:r>
              <a:rPr lang="en-GB" b="1" dirty="0"/>
              <a:t> PRO for PIC:</a:t>
            </a:r>
          </a:p>
          <a:p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Using programming language C. The syntax is very important.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programme is a blend of modular and sequential functions.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Attention was taken to keep the system logical and functional.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programme was loaded onto the </a:t>
            </a:r>
            <a:r>
              <a:rPr lang="en-GB" dirty="0" err="1"/>
              <a:t>EasyPIC</a:t>
            </a:r>
            <a:r>
              <a:rPr lang="en-GB" dirty="0"/>
              <a:t> and then connected through PORT A,B,C and D to the car park for test.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5CBE3A78-FF89-4023-9FCF-AD63DC9391D1}"/>
              </a:ext>
            </a:extLst>
          </p:cNvPr>
          <p:cNvSpPr txBox="1"/>
          <p:nvPr/>
        </p:nvSpPr>
        <p:spPr>
          <a:xfrm>
            <a:off x="15064326" y="10469597"/>
            <a:ext cx="572938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Virtual Control and Monitoring room with LabVIEW:</a:t>
            </a:r>
          </a:p>
          <a:p>
            <a:endParaRPr lang="en-GB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Realisation of a Drive Control PCB to control the barrier motor.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data acquisition card inputs and outputs signals from the virtual room on the PC to the car park.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An operator control panel was realised to allow override of the microcontroller programme and operate the barrier “manually”.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control panel offers displays allowing to monitor the car park (Switches pressed, car spaces available, position monitoring sensors…).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911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815</TotalTime>
  <Words>269</Words>
  <Application>Microsoft Office PowerPoint</Application>
  <PresentationFormat>Custom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PowerPoint Presentation</vt:lpstr>
    </vt:vector>
  </TitlesOfParts>
  <Company>Edinburgh Napier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Paterson, Stephen</dc:creator>
  <cp:lastModifiedBy>Postman</cp:lastModifiedBy>
  <cp:revision>65</cp:revision>
  <dcterms:created xsi:type="dcterms:W3CDTF">2017-09-29T08:48:52Z</dcterms:created>
  <dcterms:modified xsi:type="dcterms:W3CDTF">2018-12-20T23:58:45Z</dcterms:modified>
</cp:coreProperties>
</file>

<file path=docProps/thumbnail.jpeg>
</file>